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3C88-9A74-4111-9988-9DEE08173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AB267-85E9-4C84-BB11-1DDAB83C2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2927D-3EE2-4B8B-88A7-AD24156C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9B05E-1F17-4C8C-AD25-0A58D081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B0BE1-CAE7-4379-871B-F0A0A670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14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D706-BE47-4D13-98C1-1D40089C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865BD-1F60-476D-ADEE-74AAEEEC1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E9FC6-FE48-40AB-85A8-91E64B17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1B6E4-03B3-4938-894D-15561CC0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DDDA5-4B42-4EA9-9DCC-C2564F41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09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897F7A-1B89-43B8-870B-82B8A54B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FD645-AB2A-4BC2-ABCF-7D8E7D288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98AB6-42A7-4915-8E4C-0E51CF28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72DAB-38D2-4A72-B78D-83EA2625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3D28C-DC54-4F23-BF56-8CFB3D57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94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AC0-9991-4978-9841-8E933911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A2282-2C9F-42F6-929F-8ECCE1E1D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212CB-FC92-41DC-AE36-6421C186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4634B-D8F1-429D-AC1B-D572DCED0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3DD69-1CBE-43F8-83B7-F6AE42D8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161A-303B-4A4A-B897-44E9C902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62A56-839F-420F-A5B5-DFBA35CE4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B8AC1-AC59-478B-A4D7-FF095E31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1EE78-3CF2-4784-9644-0F6A4015A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66558-F266-4E5D-9096-FF817169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35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0D86-CF53-45BA-8718-23D11DC2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90708-33D4-42A0-861E-109A18498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74CEF-913D-4093-8EB0-F1B8FB862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102C7-2668-40E7-AE19-40517BD1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753BC-1439-40AA-A110-A9BFF5930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C48E2-4CD7-46C6-8E66-DAC273DC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56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DCEF-5B6A-4AD4-9EA3-8D193B9D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D80D7-2393-4DD2-83F0-A7224C299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D91A0-5B66-4AEB-81F1-6B70DAA4C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5A464-7238-49F9-92EB-0B14E1072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89FB53-3CD6-467E-99F6-47EB198CD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16A85-E2E2-4324-9DA6-477F1B8F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1B1EBD-BA8D-4968-BB83-0F31083D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A5072-F0DD-4ACB-860C-9C78CF29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88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F219E-1961-4C4C-B2F1-0DB28E80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45D9D-B1DF-425C-A4FF-9B6CA03B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E9628-07D0-4D76-BFF3-3BCF465D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067EB-85D2-4B9F-8B25-97E76D55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39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2E68B-82D6-406C-8A30-5EFD04D2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78FE9-6BBB-4E3D-A4C8-9F685FE6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71941-B647-4644-BA22-2B318905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937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317E-04CC-408D-8266-0D7A1199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A5F8-E1A8-4BC4-9BF5-ABCE6B2FA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50BD0-BFDF-448C-9E36-7637FD9CA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16827-35E1-41D9-B146-8258CC64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EB226-32C1-43BA-993F-0C862038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BB9EA-A8FF-43CB-8AA9-4A3EC988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61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5ACE-D5F9-40D1-B3E9-D8A31DDF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EEC0E-37ED-4B26-8B58-306974B8C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5F32F-01F2-43D4-91F8-5F32589D4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84A41-E086-439A-9E1F-5546B1C9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8D63F-D588-42EF-B74F-236641211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3A20E-774B-4956-8B48-A9D04D14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84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4718B5-9223-4852-BB15-AAEC5C6A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7C82F-6787-4742-9742-AD2A4F69F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657F9-F4C8-4FEC-A9F0-E669B9F88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55675-960E-4BCC-A5D7-E0BA7EB64393}" type="datetimeFigureOut">
              <a:rPr lang="en-IN" smtClean="0"/>
              <a:t>11-12-2019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16F2-75D7-4055-A95E-25893C173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BDFE8-F326-48E3-B0FD-051FBF417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F4435-A7D5-44DC-8789-B6F1CA6C72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63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sv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9.png"/><Relationship Id="rId5" Type="http://schemas.openxmlformats.org/officeDocument/2006/relationships/hyperlink" Target="https://www.ncbi.nlm.nih.gov/pmc/articles/PMC5863635/" TargetMode="External"/><Relationship Id="rId4" Type="http://schemas.openxmlformats.org/officeDocument/2006/relationships/hyperlink" Target="https://www.kaggle.com/ronitf/heart-disease-uc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05F7-46E2-4C72-BEE9-9ED532F24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6413500" cy="1355750"/>
          </a:xfrm>
        </p:spPr>
        <p:txBody>
          <a:bodyPr>
            <a:normAutofit/>
          </a:bodyPr>
          <a:lstStyle/>
          <a:p>
            <a:pPr algn="l"/>
            <a:r>
              <a:rPr lang="en-US" sz="4600"/>
              <a:t>HEART DISEASE PREDICTION</a:t>
            </a:r>
            <a:endParaRPr lang="en-IN" sz="4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7DE86-4110-4888-B59A-13440FEA7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5930900" cy="911117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By Harsh Sindhwa</a:t>
            </a:r>
            <a:endParaRPr lang="en-IN" sz="2000"/>
          </a:p>
        </p:txBody>
      </p:sp>
      <p:sp>
        <p:nvSpPr>
          <p:cNvPr id="70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070D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Heart">
            <a:extLst>
              <a:ext uri="{FF2B5EF4-FFF2-40B4-BE49-F238E27FC236}">
                <a16:creationId xmlns:a16="http://schemas.microsoft.com/office/drawing/2014/main" id="{DCAE1413-793C-4CD9-9090-BE9110870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4354" y="643467"/>
            <a:ext cx="2624667" cy="2624667"/>
          </a:xfrm>
          <a:prstGeom prst="rect">
            <a:avLst/>
          </a:prstGeom>
        </p:spPr>
      </p:pic>
      <p:sp>
        <p:nvSpPr>
          <p:cNvPr id="71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31E47-747F-4E4F-A7F0-AEA4600C7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549" y="3655950"/>
            <a:ext cx="4040717" cy="249514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B309509-DF2F-4027-AF38-27701641FA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3601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7"/>
    </mc:Choice>
    <mc:Fallback>
      <p:transition spd="slow" advTm="9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610A3-637D-463A-A59B-C2DB082F8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Why KNN Classifier?</a:t>
            </a:r>
            <a:endParaRPr lang="en-IN" sz="48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62EAE-69E3-469A-971D-A018BE858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81" y="4619902"/>
            <a:ext cx="3657599" cy="16383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7B5C7AD-CB21-4F32-B996-3D20FB131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endParaRPr lang="en-IN" sz="2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CDEEE1C-0D73-4EAD-A9AF-2A6569CC7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079" y="698356"/>
            <a:ext cx="6553545" cy="546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52C10-1246-40E2-873B-5EA736DA7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81" y="4251380"/>
            <a:ext cx="3657599" cy="33337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D6E614E-7855-4189-88F0-ABB730D464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21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59"/>
    </mc:Choice>
    <mc:Fallback>
      <p:transition spd="slow" advTm="43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C7B86-103F-481A-BA8E-DE4D9E39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Tuning of Random Forest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E79B8EB-E47C-4F4C-AEF7-193A97F34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644" y="492573"/>
            <a:ext cx="6157901" cy="588079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5B3BA9-2B38-41F3-8DB5-EFC7BE873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8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44"/>
    </mc:Choice>
    <mc:Fallback>
      <p:transition spd="slow" advTm="14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DF08D-7CE0-4D5B-BB66-E6A0AB8A7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42" y="417442"/>
            <a:ext cx="7315200" cy="1285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8FB44-1375-4278-BD92-E73F523F8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226" y="1902387"/>
            <a:ext cx="4096825" cy="136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81B56-C443-4C44-A95B-7575D9730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767" y="3417326"/>
            <a:ext cx="5987845" cy="35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22064-F336-4042-B2A1-0E5E95184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241" y="4083768"/>
            <a:ext cx="5987845" cy="1771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A9C30-637A-43AA-A4DD-D3714EDCCC87}"/>
              </a:ext>
            </a:extLst>
          </p:cNvPr>
          <p:cNvSpPr txBox="1"/>
          <p:nvPr/>
        </p:nvSpPr>
        <p:spPr>
          <a:xfrm>
            <a:off x="432620" y="2045110"/>
            <a:ext cx="1691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</a:t>
            </a:r>
          </a:p>
          <a:p>
            <a:r>
              <a:rPr lang="en-US" dirty="0"/>
              <a:t> obtained </a:t>
            </a:r>
          </a:p>
          <a:p>
            <a:r>
              <a:rPr lang="en-US" dirty="0"/>
              <a:t>after </a:t>
            </a:r>
          </a:p>
          <a:p>
            <a:r>
              <a:rPr lang="en-US" dirty="0"/>
              <a:t>tuning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D3471C-BFAA-4664-A95D-690C5A0C8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0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13"/>
    </mc:Choice>
    <mc:Fallback>
      <p:transition spd="slow" advTm="87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049B1-3007-448A-9932-C17C25F1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What I will do 3 months from now?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16768-FA3D-4639-96B7-6FDEB9C12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Possibility of over fitting of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Collect more data in the age groups.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Try and improvise the accuracy.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May use ensemble classifier such as </a:t>
            </a:r>
            <a:r>
              <a:rPr lang="en-US" sz="2000" dirty="0" err="1">
                <a:solidFill>
                  <a:srgbClr val="FFFFFF"/>
                </a:solidFill>
              </a:rPr>
              <a:t>XGboost</a:t>
            </a:r>
            <a:endParaRPr lang="en-IN" sz="2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EDFAF2E-DB70-49EE-80B2-8E99C8E4AA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t="15730"/>
          <a:stretch/>
        </p:blipFill>
        <p:spPr>
          <a:xfrm>
            <a:off x="5153822" y="1589779"/>
            <a:ext cx="6553545" cy="368638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622685-8719-48BB-ADEE-9DC289B79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88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870"/>
    </mc:Choice>
    <mc:Fallback>
      <p:transition spd="slow" advTm="28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03BD5-0A19-44D3-8160-4D86C9A89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 I will do in the coming 1 year?</a:t>
            </a:r>
            <a:endParaRPr lang="en-IN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EF4CF-A18E-4199-BCE2-FBEE50552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Deploy this idea in hospitals.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Provide a UI platform based App.</a:t>
            </a:r>
            <a:endParaRPr lang="en-IN" sz="20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onfetti Ball">
            <a:extLst>
              <a:ext uri="{FF2B5EF4-FFF2-40B4-BE49-F238E27FC236}">
                <a16:creationId xmlns:a16="http://schemas.microsoft.com/office/drawing/2014/main" id="{9E93AA37-20F2-4BEC-A797-A7B863F3E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18A58E-3C95-420F-AAA8-CB8CBE590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90"/>
    </mc:Choice>
    <mc:Fallback>
      <p:transition spd="slow" advTm="21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CF95-90C5-49C0-ACDA-572DF6C5D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667" y="2187743"/>
            <a:ext cx="5293449" cy="2482515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References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559D3-2AAF-496B-B6E2-D6A5E1819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0667" y="4670258"/>
            <a:ext cx="5293449" cy="1371405"/>
          </a:xfrm>
        </p:spPr>
        <p:txBody>
          <a:bodyPr>
            <a:normAutofit/>
          </a:bodyPr>
          <a:lstStyle/>
          <a:p>
            <a:pPr algn="l"/>
            <a:r>
              <a:rPr lang="en-US" sz="1300"/>
              <a:t>Ronit. (2018, June 25). Heart Disease UCI. Retrieved from </a:t>
            </a:r>
            <a:r>
              <a:rPr lang="en-US" sz="1300">
                <a:hlinkClick r:id="rId4"/>
              </a:rPr>
              <a:t>https://www.kaggle.com/ronitf/heart-disease-uci</a:t>
            </a:r>
            <a:r>
              <a:rPr lang="en-US" sz="1300"/>
              <a:t>.</a:t>
            </a:r>
          </a:p>
          <a:p>
            <a:pPr algn="l"/>
            <a:r>
              <a:rPr lang="en-US" sz="1300"/>
              <a:t>Singh, P., Singh, S., &amp; </a:t>
            </a:r>
            <a:r>
              <a:rPr lang="en-US" sz="1300" err="1"/>
              <a:t>Pandi</a:t>
            </a:r>
            <a:r>
              <a:rPr lang="en-US" sz="1300"/>
              <a:t>-Jain, G. S. (2018, March 15). Effective heart disease prediction system using data mining techniques. Retrieved from </a:t>
            </a:r>
            <a:r>
              <a:rPr lang="en-US" sz="1300">
                <a:hlinkClick r:id="rId5"/>
              </a:rPr>
              <a:t>https://www.ncbi.nlm.nih.gov/pmc/articles/PMC5863635/</a:t>
            </a:r>
            <a:r>
              <a:rPr lang="en-US" sz="1300"/>
              <a:t>.</a:t>
            </a:r>
          </a:p>
          <a:p>
            <a:pPr algn="l"/>
            <a:endParaRPr lang="en-IN" sz="130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4F285B4A-A2E1-46AA-8D96-2995FB588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83CFA3-4C24-460F-98B0-1237005FC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E4BBD1-AD4B-4796-9102-35A0E6983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9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4"/>
    </mc:Choice>
    <mc:Fallback>
      <p:transition spd="slow" advTm="3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E1A80-07BE-4096-8D95-AA45F97AA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5" descr="Smiling Face with No Fill">
            <a:extLst>
              <a:ext uri="{FF2B5EF4-FFF2-40B4-BE49-F238E27FC236}">
                <a16:creationId xmlns:a16="http://schemas.microsoft.com/office/drawing/2014/main" id="{977DA85F-3D30-4CFA-9A58-A8D6EF41E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BA1D5B-A546-4F0D-984C-1BFFC10D9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13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4"/>
    </mc:Choice>
    <mc:Fallback>
      <p:transition spd="slow" advTm="2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B9B4A-312B-4F60-9745-FB5667B2B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604" y="1053042"/>
            <a:ext cx="4458424" cy="306835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Why is the subject important?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A44A3-3CB8-4AF3-84AE-FFE5D64DE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604" y="4292070"/>
            <a:ext cx="4458424" cy="151288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27DBFF"/>
                </a:solidFill>
              </a:rPr>
              <a:t>Require expensive equipment and invasive procedures.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27DBFF"/>
                </a:solidFill>
              </a:rPr>
              <a:t>Difficult to identify heart disease.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700">
                <a:solidFill>
                  <a:srgbClr val="27DBFF"/>
                </a:solidFill>
              </a:rPr>
              <a:t>Regarded as most important subject in the section of clinical data analysis.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5BBBE-3375-4D16-BFB8-316A88111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29" y="448079"/>
            <a:ext cx="5390093" cy="253284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2F9E986-CA3A-4D5F-A444-983C64563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048" y="3750733"/>
            <a:ext cx="4140454" cy="279480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3F1FC2B-65B5-4CE9-89E4-CF29DA10CD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87"/>
    </mc:Choice>
    <mc:Fallback>
      <p:transition spd="slow" advTm="44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18C6F-47B5-42F1-AF47-265178CE7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241" b="-1"/>
          <a:stretch/>
        </p:blipFill>
        <p:spPr>
          <a:xfrm>
            <a:off x="3533320" y="10"/>
            <a:ext cx="8668512" cy="6857990"/>
          </a:xfrm>
          <a:prstGeom prst="rect">
            <a:avLst/>
          </a:prstGeom>
        </p:spPr>
      </p:pic>
      <p:sp>
        <p:nvSpPr>
          <p:cNvPr id="24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CBAFD-AC96-474C-82CA-AA36D401F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Why is it important to the audience?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3DAE2-1054-4E40-8CEE-F7E8E2B1E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2749993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Heart disease is a leading cause of death (1 in 4).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600" dirty="0"/>
              <a:t>Coronary Heart Disease (CHD) is the most common type of heart disease killing over 3,70,000 people annually.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600" dirty="0"/>
              <a:t>Every year about 7,35,000 Americans have a heart attack.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FBA6A5E-EAF6-4E46-82FB-0165AB3CE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55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5464"/>
    </mc:Choice>
    <mc:Fallback>
      <p:transition spd="slow" advTm="45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41F9D-A668-4697-A802-16556F0D2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3673"/>
            <a:ext cx="12192000" cy="647065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173E2D4-28B1-47B8-B129-80C15B70C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1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11"/>
    </mc:Choice>
    <mc:Fallback>
      <p:transition spd="slow" advTm="51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C3A72-4DCD-423E-BC59-BAFA3569E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What I am trying to predict?</a:t>
            </a:r>
            <a:endParaRPr lang="en-IN" sz="5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E6AE6-93B6-4299-B6DC-427EAB8C2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15698"/>
            <a:ext cx="9144000" cy="42000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6EA53"/>
                </a:solidFill>
              </a:rPr>
              <a:t>I am trying to predict whether a person has heart disease or not.</a:t>
            </a:r>
            <a:endParaRPr lang="en-IN" sz="2000" dirty="0">
              <a:solidFill>
                <a:srgbClr val="E6EA5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829C3-6EEF-4FCA-A479-31DBD4360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32" y="307731"/>
            <a:ext cx="6440637" cy="399763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F1B3FE0-4813-4FED-9469-52E0DA9551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5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4"/>
    </mc:Choice>
    <mc:Fallback>
      <p:transition spd="slow" advTm="10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6E754-F115-4A96-968F-1DD627D49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48" y="643467"/>
            <a:ext cx="8949503" cy="557106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874F66-B8C6-49CC-8626-1D7447BA74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97"/>
    </mc:Choice>
    <mc:Fallback>
      <p:transition spd="slow" advTm="31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5E32E-1067-4C5E-8701-11B5763A14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/>
          </a:blip>
          <a:srcRect b="6250"/>
          <a:stretch/>
        </p:blipFill>
        <p:spPr>
          <a:xfrm>
            <a:off x="20" y="-238537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E9381-CB65-4D9B-A6B7-F3EBF9D50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Classification Models Used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BD931-4472-4AC8-B821-00A0039F0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Decision Tree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Random Forest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KNN Classifier</a:t>
            </a:r>
            <a:endParaRPr lang="en-IN" sz="2000" dirty="0">
              <a:solidFill>
                <a:srgbClr val="FFFFFF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99BE3E5-E1DE-4C88-868A-3448C7F7C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688"/>
    </mc:Choice>
    <mc:Fallback>
      <p:transition spd="slow" advTm="6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596CB-E76D-46E9-AB97-84CAFDC24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Why Decision Tree?</a:t>
            </a:r>
            <a:endParaRPr lang="en-IN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CF9A-F079-4B36-A6FB-054096436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pPr algn="l"/>
            <a:endParaRPr lang="en-US" sz="2000" dirty="0">
              <a:solidFill>
                <a:srgbClr val="FFFFFF"/>
              </a:solidFill>
            </a:endParaRPr>
          </a:p>
          <a:p>
            <a:pPr algn="l"/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12384F2-4B0B-4CBF-8E75-121664618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22" y="948470"/>
            <a:ext cx="6553545" cy="4969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6763E-76CE-4C10-A075-43D0690EC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3" y="4576033"/>
            <a:ext cx="3847204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68843-59D4-4A80-98E1-4E038143A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3" y="4069212"/>
            <a:ext cx="3847203" cy="42862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BCE55EC-E3C8-453C-9BCC-0742FBFDC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8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63"/>
    </mc:Choice>
    <mc:Fallback>
      <p:transition spd="slow" advTm="38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0C5E0-D907-4EDD-8F66-05259D975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Why Random Forest?</a:t>
            </a:r>
            <a:endParaRPr lang="en-IN" sz="48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C1483-51F3-4B6F-A7A3-6B58453FC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85" y="4102577"/>
            <a:ext cx="3657600" cy="35242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5D05EDA-AF37-45F6-9699-BB5D70543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  <a:p>
            <a:endParaRPr lang="en-IN" sz="2000" dirty="0">
              <a:solidFill>
                <a:srgbClr val="FFFFFF"/>
              </a:solidFill>
            </a:endParaRPr>
          </a:p>
          <a:p>
            <a:endParaRPr lang="en-IN" sz="2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3D9A5FB-0461-4CDB-99B2-B332C074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079" y="914400"/>
            <a:ext cx="6553545" cy="4886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3A1B8F-F7FF-4EEE-B617-BF0EAD804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85" y="4647311"/>
            <a:ext cx="3657600" cy="173355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AA2329F-D33B-45E8-AFD0-F727F0887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6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79"/>
    </mc:Choice>
    <mc:Fallback>
      <p:transition spd="slow" advTm="35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280</Words>
  <Application>Microsoft Office PowerPoint</Application>
  <PresentationFormat>Widescreen</PresentationFormat>
  <Paragraphs>37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HEART DISEASE PREDICTION</vt:lpstr>
      <vt:lpstr>Why is the subject important?</vt:lpstr>
      <vt:lpstr>Why is it important to the audience?</vt:lpstr>
      <vt:lpstr>PowerPoint Presentation</vt:lpstr>
      <vt:lpstr>What I am trying to predict?</vt:lpstr>
      <vt:lpstr>PowerPoint Presentation</vt:lpstr>
      <vt:lpstr>Classification Models Used</vt:lpstr>
      <vt:lpstr>Why Decision Tree?</vt:lpstr>
      <vt:lpstr>Why Random Forest?</vt:lpstr>
      <vt:lpstr>Why KNN Classifier?</vt:lpstr>
      <vt:lpstr>Tuning of Random Forest</vt:lpstr>
      <vt:lpstr>PowerPoint Presentation</vt:lpstr>
      <vt:lpstr>What I will do 3 months from now? </vt:lpstr>
      <vt:lpstr>What I will do in the coming 1 year?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</dc:title>
  <dc:creator>Harsh Sindhwa</dc:creator>
  <cp:lastModifiedBy>Harsh Sindhwa</cp:lastModifiedBy>
  <cp:revision>4</cp:revision>
  <dcterms:created xsi:type="dcterms:W3CDTF">2019-12-11T19:46:42Z</dcterms:created>
  <dcterms:modified xsi:type="dcterms:W3CDTF">2019-12-11T22:23:13Z</dcterms:modified>
</cp:coreProperties>
</file>